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3" r:id="rId3"/>
    <p:sldId id="324" r:id="rId4"/>
    <p:sldId id="328" r:id="rId5"/>
    <p:sldId id="329" r:id="rId6"/>
    <p:sldId id="332" r:id="rId7"/>
    <p:sldId id="334" r:id="rId8"/>
    <p:sldId id="333" r:id="rId9"/>
    <p:sldId id="335" r:id="rId10"/>
    <p:sldId id="346" r:id="rId11"/>
    <p:sldId id="349" r:id="rId12"/>
    <p:sldId id="350" r:id="rId13"/>
    <p:sldId id="348" r:id="rId14"/>
    <p:sldId id="347" r:id="rId15"/>
    <p:sldId id="351" r:id="rId16"/>
    <p:sldId id="325" r:id="rId17"/>
    <p:sldId id="326" r:id="rId18"/>
    <p:sldId id="336" r:id="rId19"/>
    <p:sldId id="352" r:id="rId20"/>
    <p:sldId id="337" r:id="rId21"/>
    <p:sldId id="338" r:id="rId22"/>
    <p:sldId id="353" r:id="rId23"/>
    <p:sldId id="327" r:id="rId24"/>
    <p:sldId id="340" r:id="rId25"/>
    <p:sldId id="339" r:id="rId26"/>
    <p:sldId id="342" r:id="rId27"/>
    <p:sldId id="341" r:id="rId28"/>
    <p:sldId id="345" r:id="rId29"/>
    <p:sldId id="330" r:id="rId30"/>
    <p:sldId id="331" r:id="rId31"/>
    <p:sldId id="343" r:id="rId32"/>
    <p:sldId id="344" r:id="rId33"/>
    <p:sldId id="291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39" d="100"/>
          <a:sy n="139" d="100"/>
        </p:scale>
        <p:origin x="-51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hyperlink" Target="https://github.com/bitcoin/bitcoin/blob/v0.1.5/script.cpp%23L4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v0.1.5/script.cpp%23L58" TargetMode="External"/><Relationship Id="rId4" Type="http://schemas.openxmlformats.org/officeDocument/2006/relationships/hyperlink" Target="https://github.com/bitcoin/bitcoin/blob/v0.1.5/script.cpp%23L41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41e6e4caba9899ce7c165b0784461c55c867ee24/src/script/interpreter.cpp%23L524" TargetMode="Externa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github.com/bitcoin/bitcoin/blob/v0.1.5/script.cpp%23L170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41e6e4caba9899ce7c165b0784461c55c867ee24/src/script/interpreter.cpp%23L52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hyperlink" Target="https://github.com/bitcoin/bitcoin/blob/v0.1.5/script.cpp%23L17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tcsuite/btcd/blob/c153596542b3d87dd774c29aa5be5117ac01a234/txscript/opcode.go%23L1239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github.com/bitcoin/bitcoin/blob/41e6e4caba9899ce7c165b0784461c55c867ee24/src/script/interpreter.cpp%23L397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lockexplorer.bitcoin-class.org/rawtx/f2d90b4ee862c328f42fb24ca5a84051a495af1de0f8d129a5b33cd98822719a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182" b="1773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15: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Script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0437"/>
            <a:ext cx="8229600" cy="857250"/>
          </a:xfrm>
        </p:spPr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Screen Shot 2015-03-04 at 12.5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0" y="116794"/>
            <a:ext cx="8051423" cy="4734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429000" y="4400550"/>
            <a:ext cx="5405646" cy="338554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bitcoin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bitcoin</a:t>
            </a:r>
            <a:r>
              <a:rPr lang="en-US" sz="1600" dirty="0">
                <a:hlinkClick r:id="rId3"/>
              </a:rPr>
              <a:t>/blob/v0.1.5/script.cpp#L41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465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Screen Shot 2015-03-04 at 12.59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38119" cy="5143500"/>
          </a:xfrm>
          <a:prstGeom prst="rect">
            <a:avLst/>
          </a:prstGeom>
        </p:spPr>
      </p:pic>
      <p:sp>
        <p:nvSpPr>
          <p:cNvPr id="4" name="TextBox 3">
            <a:hlinkClick r:id="rId3"/>
          </p:cNvPr>
          <p:cNvSpPr txBox="1"/>
          <p:nvPr/>
        </p:nvSpPr>
        <p:spPr>
          <a:xfrm>
            <a:off x="3429000" y="4400550"/>
            <a:ext cx="5509641" cy="338554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https://github.com/bitcoin/bitcoin/blob/v0.1.5/script.cpp#</a:t>
            </a:r>
            <a:r>
              <a:rPr lang="en-US" sz="1600" dirty="0" smtClean="0">
                <a:hlinkClick r:id="rId4"/>
              </a:rPr>
              <a:t>L58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54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Screen Shot 2015-03-04 at 12.46.3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0" y="1449155"/>
            <a:ext cx="7770732" cy="223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7200" y="1123950"/>
            <a:ext cx="7199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github.com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/blob/41e6e4caba9899ce7c165b0784461c55c867ee24/</a:t>
            </a:r>
            <a:r>
              <a:rPr lang="en-US" sz="1100" dirty="0" err="1">
                <a:hlinkClick r:id="rId2"/>
              </a:rPr>
              <a:t>src</a:t>
            </a:r>
            <a:r>
              <a:rPr lang="en-US" sz="1100" dirty="0">
                <a:hlinkClick r:id="rId2"/>
              </a:rPr>
              <a:t>/script/interpreter.cpp#L524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688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Screen Shot 2015-03-04 at 12.46.30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4"/>
          <a:stretch/>
        </p:blipFill>
        <p:spPr>
          <a:xfrm>
            <a:off x="269469" y="407665"/>
            <a:ext cx="6201497" cy="223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69469" y="146055"/>
            <a:ext cx="7199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github.com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/blob/41e6e4caba9899ce7c165b0784461c55c867ee24/</a:t>
            </a:r>
            <a:r>
              <a:rPr lang="en-US" sz="1100" dirty="0" err="1">
                <a:hlinkClick r:id="rId2"/>
              </a:rPr>
              <a:t>src</a:t>
            </a:r>
            <a:r>
              <a:rPr lang="en-US" sz="1100" dirty="0">
                <a:hlinkClick r:id="rId2"/>
              </a:rPr>
              <a:t>/script/interpreter.cpp#L524</a:t>
            </a:r>
            <a:endParaRPr lang="en-US" sz="1100" dirty="0"/>
          </a:p>
        </p:txBody>
      </p:sp>
      <p:pic>
        <p:nvPicPr>
          <p:cNvPr id="7" name="Picture 6" descr="Screen Shot 2015-03-04 at 12.48.0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2"/>
          <a:stretch/>
        </p:blipFill>
        <p:spPr>
          <a:xfrm>
            <a:off x="4495799" y="2038350"/>
            <a:ext cx="4339821" cy="2947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593949" y="2038350"/>
            <a:ext cx="1241671" cy="369332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Version 0.1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407" y="3992379"/>
            <a:ext cx="350866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Project idea: look at how </a:t>
            </a:r>
            <a:r>
              <a:rPr lang="en-US" dirty="0" err="1" smtClean="0"/>
              <a:t>bitcoin</a:t>
            </a:r>
            <a:r>
              <a:rPr lang="en-US" dirty="0" smtClean="0"/>
              <a:t> core code has evolved over time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410742"/>
            <a:ext cx="752054" cy="369332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Latest</a:t>
            </a:r>
            <a:endParaRPr 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5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Screen Shot 2015-03-04 at 1.00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0"/>
            <a:ext cx="73449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3593" y="321219"/>
            <a:ext cx="8561166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pl-PL" dirty="0" err="1"/>
              <a:t>Vout</a:t>
            </a:r>
            <a:r>
              <a:rPr lang="pl-PL" dirty="0"/>
              <a:t>: ([]</a:t>
            </a:r>
            <a:r>
              <a:rPr lang="pl-PL" dirty="0" err="1"/>
              <a:t>btcjson.Vout</a:t>
            </a:r>
            <a:r>
              <a:rPr lang="pl-PL" dirty="0"/>
              <a:t>) (len=2 cap=4) {</a:t>
            </a:r>
          </a:p>
          <a:p>
            <a:r>
              <a:rPr lang="pl-PL" dirty="0"/>
              <a:t>  (</a:t>
            </a:r>
            <a:r>
              <a:rPr lang="pl-PL" dirty="0" err="1"/>
              <a:t>btcjson.Vout</a:t>
            </a:r>
            <a:r>
              <a:rPr lang="pl-PL" dirty="0"/>
              <a:t>) {</a:t>
            </a:r>
          </a:p>
          <a:p>
            <a:r>
              <a:rPr lang="pl-PL" dirty="0"/>
              <a:t>   Value: (float64) 229,</a:t>
            </a:r>
          </a:p>
          <a:p>
            <a:r>
              <a:rPr lang="pl-PL" dirty="0"/>
              <a:t>   N: (uint32) 0,</a:t>
            </a:r>
          </a:p>
          <a:p>
            <a:r>
              <a:rPr lang="pl-PL" dirty="0"/>
              <a:t>   </a:t>
            </a:r>
            <a:r>
              <a:rPr lang="pl-PL" dirty="0" err="1"/>
              <a:t>ScriptPubKey</a:t>
            </a:r>
            <a:r>
              <a:rPr lang="pl-PL" dirty="0"/>
              <a:t>: (</a:t>
            </a:r>
            <a:r>
              <a:rPr lang="pl-PL" dirty="0" err="1"/>
              <a:t>btcjson.ScriptPubKeyResult</a:t>
            </a:r>
            <a:r>
              <a:rPr lang="pl-PL" dirty="0"/>
              <a:t>) {</a:t>
            </a:r>
          </a:p>
          <a:p>
            <a:r>
              <a:rPr lang="pl-PL" dirty="0"/>
              <a:t>    </a:t>
            </a:r>
            <a:r>
              <a:rPr lang="pl-PL" dirty="0" err="1"/>
              <a:t>Asm</a:t>
            </a:r>
            <a:r>
              <a:rPr lang="pl-PL" dirty="0"/>
              <a:t>: (string) (len=85) "</a:t>
            </a:r>
            <a:r>
              <a:rPr lang="pl-PL" b="1" dirty="0">
                <a:solidFill>
                  <a:srgbClr val="000090"/>
                </a:solidFill>
              </a:rPr>
              <a:t>OP_DUP OP_HASH160 d6980467719f0e93e9742b6389e09117b6b630a3 OP_EQUALVERIFY OP_CHECKSIG</a:t>
            </a:r>
            <a:r>
              <a:rPr lang="pl-PL" dirty="0"/>
              <a:t>",</a:t>
            </a:r>
          </a:p>
          <a:p>
            <a:r>
              <a:rPr lang="pl-PL" dirty="0"/>
              <a:t>    </a:t>
            </a:r>
            <a:r>
              <a:rPr lang="pl-PL" dirty="0" err="1"/>
              <a:t>Hex</a:t>
            </a:r>
            <a:r>
              <a:rPr lang="pl-PL" dirty="0"/>
              <a:t>: (string) (len=50) "76a914d6980467719f0e93e9742b6389e09117b6b630a388ac",</a:t>
            </a:r>
          </a:p>
          <a:p>
            <a:r>
              <a:rPr lang="pl-PL" dirty="0"/>
              <a:t>    </a:t>
            </a:r>
            <a:r>
              <a:rPr lang="pl-PL" dirty="0" err="1"/>
              <a:t>ReqSigs</a:t>
            </a:r>
            <a:r>
              <a:rPr lang="pl-PL" dirty="0"/>
              <a:t>: (int32) 1,</a:t>
            </a:r>
          </a:p>
          <a:p>
            <a:r>
              <a:rPr lang="pl-PL" dirty="0"/>
              <a:t>    </a:t>
            </a:r>
            <a:r>
              <a:rPr lang="pl-PL" dirty="0" err="1"/>
              <a:t>Type</a:t>
            </a:r>
            <a:r>
              <a:rPr lang="pl-PL" dirty="0"/>
              <a:t>: (string) (len=10) "</a:t>
            </a:r>
            <a:r>
              <a:rPr lang="pl-PL" dirty="0" err="1"/>
              <a:t>pubkeyhash</a:t>
            </a:r>
            <a:r>
              <a:rPr lang="pl-PL" dirty="0"/>
              <a:t>",</a:t>
            </a:r>
          </a:p>
          <a:p>
            <a:r>
              <a:rPr lang="pl-PL" dirty="0"/>
              <a:t>    </a:t>
            </a:r>
            <a:r>
              <a:rPr lang="pl-PL" dirty="0" err="1"/>
              <a:t>Addresses</a:t>
            </a:r>
            <a:r>
              <a:rPr lang="pl-PL" dirty="0"/>
              <a:t>: ([]string) (len=1 cap=4) {</a:t>
            </a:r>
          </a:p>
          <a:p>
            <a:r>
              <a:rPr lang="pl-PL" dirty="0"/>
              <a:t>     (string) (len=34) "PsVSrUSQf72X6GWFQXJPxR7WSAPVRb1gWx"</a:t>
            </a:r>
          </a:p>
          <a:p>
            <a:r>
              <a:rPr lang="pl-PL" dirty="0"/>
              <a:t>    }</a:t>
            </a:r>
          </a:p>
          <a:p>
            <a:r>
              <a:rPr lang="pl-PL" dirty="0"/>
              <a:t>   }</a:t>
            </a:r>
          </a:p>
          <a:p>
            <a:r>
              <a:rPr lang="pl-PL" dirty="0"/>
              <a:t>  },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9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94932" y="422513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d6980467719f0e93e9742b6389e09117b6b630a3 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0463" y="2156067"/>
            <a:ext cx="820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OP_DUP</a:t>
            </a:r>
            <a:r>
              <a:rPr lang="en-US" dirty="0" smtClean="0"/>
              <a:t> [x] 				Duplicates the top stack item</a:t>
            </a:r>
          </a:p>
          <a:p>
            <a:endParaRPr lang="en-US" b="1" dirty="0" smtClean="0"/>
          </a:p>
          <a:p>
            <a:r>
              <a:rPr lang="en-US" b="1" dirty="0" smtClean="0"/>
              <a:t>OP_HASH160</a:t>
            </a:r>
            <a:r>
              <a:rPr lang="en-US" dirty="0" smtClean="0"/>
              <a:t> [x]			Replaces top of stack with RIPEMD160(SHA256([top]))</a:t>
            </a:r>
          </a:p>
          <a:p>
            <a:endParaRPr lang="en-US" b="1" dirty="0" smtClean="0"/>
          </a:p>
          <a:p>
            <a:r>
              <a:rPr lang="en-US" b="1" dirty="0" smtClean="0"/>
              <a:t>OP_EQUALVERIFY</a:t>
            </a:r>
            <a:r>
              <a:rPr lang="en-US" dirty="0" smtClean="0"/>
              <a:t> [x1] [x2]	If top two items are equal, outputs True; </a:t>
            </a:r>
          </a:p>
          <a:p>
            <a:r>
              <a:rPr lang="en-US" dirty="0"/>
              <a:t>	</a:t>
            </a:r>
            <a:r>
              <a:rPr lang="en-US" dirty="0" smtClean="0"/>
              <a:t>					otherwise, marks transaction as </a:t>
            </a:r>
            <a:r>
              <a:rPr lang="en-US" b="1" dirty="0" smtClean="0"/>
              <a:t>Invalid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OP_CHECKSIG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pubkey</a:t>
            </a:r>
            <a:r>
              <a:rPr lang="en-US" dirty="0" smtClean="0"/>
              <a:t>] [sig]	Checks that </a:t>
            </a:r>
            <a:r>
              <a:rPr lang="en-US" dirty="0" err="1" smtClean="0"/>
              <a:t>E_pubkey</a:t>
            </a:r>
            <a:r>
              <a:rPr lang="en-US" dirty="0" smtClean="0"/>
              <a:t>(sig)([entire transaction])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92388" y="97522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3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creen Shot 2015-03-04 at 1.0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1" y="0"/>
            <a:ext cx="633356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64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Bitcoin</a:t>
            </a:r>
            <a:r>
              <a:rPr lang="en-US" b="1" dirty="0" smtClean="0"/>
              <a:t> Script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Language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638550"/>
            <a:ext cx="67858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Reminders: </a:t>
            </a:r>
            <a:r>
              <a:rPr lang="en-US" dirty="0" smtClean="0"/>
              <a:t>Project 2 due </a:t>
            </a:r>
            <a:r>
              <a:rPr lang="en-US" b="1" dirty="0" smtClean="0"/>
              <a:t>tomorrow</a:t>
            </a:r>
            <a:r>
              <a:rPr lang="en-US" dirty="0" smtClean="0"/>
              <a:t> (that’s this Thursday not </a:t>
            </a:r>
            <a:r>
              <a:rPr lang="en-US" b="1" dirty="0" smtClean="0"/>
              <a:t>next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Project Ideas: </a:t>
            </a:r>
            <a:r>
              <a:rPr lang="en-US" dirty="0" smtClean="0"/>
              <a:t>preliminary project proposal will be due March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Screen Shot 2015-03-04 at 11.19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6"/>
          <a:stretch/>
        </p:blipFill>
        <p:spPr>
          <a:xfrm>
            <a:off x="968879" y="1063229"/>
            <a:ext cx="7137135" cy="34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6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Screen Shot 2015-03-04 at 11.19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6"/>
          <a:stretch/>
        </p:blipFill>
        <p:spPr>
          <a:xfrm>
            <a:off x="183084" y="1136317"/>
            <a:ext cx="4157061" cy="2036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19310" y="3029648"/>
            <a:ext cx="6533059" cy="646331"/>
          </a:xfrm>
          <a:prstGeom prst="rect">
            <a:avLst/>
          </a:prstGeom>
          <a:solidFill>
            <a:srgbClr val="E6B9B8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&lt;signature&gt; </a:t>
            </a:r>
          </a:p>
          <a:p>
            <a:r>
              <a:rPr lang="en-US" b="1" dirty="0" smtClean="0"/>
              <a:t>&lt;pub key&gt;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97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“Pay-to-Script-Hash”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90600" y="2190750"/>
            <a:ext cx="6533059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sz="2400" b="1" dirty="0" smtClean="0"/>
              <a:t>OP_HASH160</a:t>
            </a:r>
            <a:r>
              <a:rPr lang="pl-PL" sz="2400" dirty="0" smtClean="0"/>
              <a:t> </a:t>
            </a:r>
          </a:p>
          <a:p>
            <a:r>
              <a:rPr lang="pl-PL" sz="2400" i="1" dirty="0" smtClean="0"/>
              <a:t>[20-byte </a:t>
            </a:r>
            <a:r>
              <a:rPr lang="pl-PL" sz="2400" i="1" dirty="0" err="1" smtClean="0"/>
              <a:t>hash</a:t>
            </a:r>
            <a:r>
              <a:rPr lang="pl-PL" sz="2400" i="1" dirty="0" smtClean="0"/>
              <a:t>]</a:t>
            </a:r>
          </a:p>
          <a:p>
            <a:r>
              <a:rPr lang="pl-PL" sz="2400" b="1" dirty="0" smtClean="0"/>
              <a:t>OP_EQUAL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96319" y="26653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Unlocking/Locking (pre-2010)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73401" y="1600283"/>
            <a:ext cx="653305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 smtClean="0"/>
              <a:t>&lt;signature&gt;</a:t>
            </a:r>
          </a:p>
          <a:p>
            <a:r>
              <a:rPr lang="en-US" i="1" dirty="0" smtClean="0"/>
              <a:t>&lt;public key&gt;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OP_RETURN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0618" y="1377569"/>
            <a:ext cx="687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Original meaning: </a:t>
            </a:r>
            <a:r>
              <a:rPr lang="en-US" dirty="0" smtClean="0"/>
              <a:t>terminate script execution, leaving stack unchanged.</a:t>
            </a:r>
            <a:endParaRPr lang="en-US" dirty="0"/>
          </a:p>
        </p:txBody>
      </p:sp>
      <p:pic>
        <p:nvPicPr>
          <p:cNvPr id="7" name="Picture 6" descr="Screen Shot 2015-03-04 at 12.4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0" y="1843399"/>
            <a:ext cx="6161754" cy="31264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5150" y="1843399"/>
            <a:ext cx="6161754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/blob/v0.1.5/script.cpp#L170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1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Steal any output!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1200150"/>
            <a:ext cx="653305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Steal any output!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1200150"/>
            <a:ext cx="653305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0064" y="4367153"/>
            <a:ext cx="6302627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This is the by far biggest bug in </a:t>
            </a:r>
            <a:r>
              <a:rPr lang="en-US" sz="2000" dirty="0" err="1" smtClean="0"/>
              <a:t>bitcoin</a:t>
            </a:r>
            <a:r>
              <a:rPr lang="en-US" sz="2000" dirty="0" smtClean="0"/>
              <a:t> (discovered so far!).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26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OP_RETURN (fixed July 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 descr="Screen Shot 2015-03-04 at 12.36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8" y="1063229"/>
            <a:ext cx="8039100" cy="1562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66799" y="1052368"/>
            <a:ext cx="7515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github.com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btcsuite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btcd</a:t>
            </a:r>
            <a:r>
              <a:rPr lang="en-US" sz="1200" dirty="0">
                <a:hlinkClick r:id="rId3"/>
              </a:rPr>
              <a:t>/blob/c153596542b3d87dd774c29aa5be5117ac01a234/</a:t>
            </a:r>
            <a:r>
              <a:rPr lang="en-US" sz="1200" b="1" dirty="0" err="1">
                <a:hlinkClick r:id="rId3"/>
              </a:rPr>
              <a:t>txscript</a:t>
            </a:r>
            <a:r>
              <a:rPr lang="en-US" sz="1200" b="1" dirty="0">
                <a:hlinkClick r:id="rId3"/>
              </a:rPr>
              <a:t>/opcode.go</a:t>
            </a:r>
            <a:r>
              <a:rPr lang="en-US" sz="1200" dirty="0">
                <a:hlinkClick r:id="rId3"/>
              </a:rPr>
              <a:t>#L1239</a:t>
            </a:r>
            <a:endParaRPr lang="en-US" sz="1200" dirty="0"/>
          </a:p>
        </p:txBody>
      </p:sp>
      <p:pic>
        <p:nvPicPr>
          <p:cNvPr id="13" name="Picture 12" descr="Screen Shot 2015-03-04 at 12.3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830"/>
            <a:ext cx="9144000" cy="227710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51281" y="2732983"/>
            <a:ext cx="78853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github.com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bitcoin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bitcoin</a:t>
            </a:r>
            <a:r>
              <a:rPr lang="en-US" sz="1200" dirty="0">
                <a:hlinkClick r:id="rId5"/>
              </a:rPr>
              <a:t>/blob/41e6e4caba9899ce7c165b0784461c55c867ee24/</a:t>
            </a:r>
            <a:r>
              <a:rPr lang="en-US" sz="1200" dirty="0" err="1">
                <a:hlinkClick r:id="rId5"/>
              </a:rPr>
              <a:t>src</a:t>
            </a:r>
            <a:r>
              <a:rPr lang="en-US" sz="1200" dirty="0">
                <a:hlinkClick r:id="rId5"/>
              </a:rPr>
              <a:t>/script/interpreter.cpp#L397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05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OP_RETURN (fixed July 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0618" y="1377569"/>
            <a:ext cx="468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Updated meaning: Mark transaction as Invalid.</a:t>
            </a:r>
            <a:endParaRPr lang="en-US" dirty="0"/>
          </a:p>
        </p:txBody>
      </p:sp>
      <p:pic>
        <p:nvPicPr>
          <p:cNvPr id="6" name="Picture 5" descr="Screen Shot 2015-03-04 at 11.4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1" y="2040756"/>
            <a:ext cx="6904719" cy="257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257800" y="3958510"/>
            <a:ext cx="3737093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Biggest “bug” in Antonopoulos’ book?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3399"/>
            <a:ext cx="8229600" cy="857250"/>
          </a:xfrm>
        </p:spPr>
        <p:txBody>
          <a:bodyPr/>
          <a:lstStyle/>
          <a:p>
            <a:r>
              <a:rPr lang="en-US" dirty="0" smtClean="0"/>
              <a:t>Actual Scripts in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5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Bitcoin</a:t>
            </a:r>
            <a:r>
              <a:rPr lang="en-US" dirty="0" smtClean="0"/>
              <a:t> (and </a:t>
            </a:r>
            <a:r>
              <a:rPr lang="en-US" dirty="0" err="1" smtClean="0"/>
              <a:t>PointCoin</a:t>
            </a:r>
            <a:r>
              <a:rPr lang="en-US" dirty="0" smtClean="0"/>
              <a:t>)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204724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blockexplorer.bitcoin-class.org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rawtx</a:t>
            </a:r>
            <a:r>
              <a:rPr lang="en-US" dirty="0">
                <a:hlinkClick r:id="rId2"/>
              </a:rPr>
              <a:t>/f2d90b4ee862c328f42fb24ca5a84051a495af1de0f8d129a5b33cd98822719a</a:t>
            </a:r>
            <a:endParaRPr lang="en-US" dirty="0"/>
          </a:p>
        </p:txBody>
      </p:sp>
      <p:pic>
        <p:nvPicPr>
          <p:cNvPr id="5" name="Picture 4" descr="Screen Shot 2015-03-02 at 8.03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38350"/>
            <a:ext cx="8915571" cy="2124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066800" y="4324350"/>
            <a:ext cx="7254961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Transaction outputs include programs written in “Script”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7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Screen Shot 2015-03-02 at 9.2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9978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5800" y="57150"/>
            <a:ext cx="413891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(first 290,000 blocks, through 2014-03-11)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7322" y="2104359"/>
            <a:ext cx="18615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30000" dirty="0"/>
              <a:t>OP_RETURN </a:t>
            </a:r>
            <a:endParaRPr lang="en-US" sz="3600" baseline="30000" dirty="0" smtClean="0"/>
          </a:p>
          <a:p>
            <a:r>
              <a:rPr lang="en-US" sz="3600" baseline="30000" dirty="0" smtClean="0"/>
              <a:t>OP_DATA_40</a:t>
            </a:r>
            <a:endParaRPr lang="en-US" sz="3600" dirty="0"/>
          </a:p>
        </p:txBody>
      </p:sp>
      <p:pic>
        <p:nvPicPr>
          <p:cNvPr id="5" name="Picture 4" descr="Screen Shot 2015-03-02 at 9.2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07" y="117733"/>
            <a:ext cx="4676945" cy="29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Powerful Scripts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4074" y="1711029"/>
            <a:ext cx="6120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OP_CHECKMULTISIG [x] [sig]</a:t>
            </a:r>
            <a:r>
              <a:rPr lang="en-US" sz="2800" baseline="30000" dirty="0" smtClean="0"/>
              <a:t>k</a:t>
            </a:r>
            <a:r>
              <a:rPr lang="en-US" sz="2800" dirty="0" smtClean="0"/>
              <a:t> [pub key]</a:t>
            </a:r>
            <a:r>
              <a:rPr lang="en-US" sz="2800" baseline="30000" dirty="0" smtClean="0"/>
              <a:t>k</a:t>
            </a:r>
            <a:endParaRPr lang="en-US" sz="28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741778" y="2722491"/>
            <a:ext cx="3622844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valid := 0</a:t>
            </a:r>
          </a:p>
          <a:p>
            <a:r>
              <a:rPr lang="en-US" dirty="0" smtClean="0"/>
              <a:t>for each signature [1, k]:</a:t>
            </a:r>
          </a:p>
          <a:p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checksig</a:t>
            </a:r>
            <a:r>
              <a:rPr lang="en-US" dirty="0"/>
              <a:t>(</a:t>
            </a:r>
            <a:r>
              <a:rPr lang="en-US" dirty="0" err="1" smtClean="0"/>
              <a:t>sig</a:t>
            </a:r>
            <a:r>
              <a:rPr lang="en-US" baseline="-25000" dirty="0" err="1" smtClean="0"/>
              <a:t>k</a:t>
            </a:r>
            <a:r>
              <a:rPr lang="en-US" dirty="0" smtClean="0"/>
              <a:t>, </a:t>
            </a:r>
            <a:r>
              <a:rPr lang="en-US" dirty="0" err="1" smtClean="0"/>
              <a:t>pub</a:t>
            </a:r>
            <a:r>
              <a:rPr lang="en-US" baseline="-25000" dirty="0" err="1" smtClean="0"/>
              <a:t>k</a:t>
            </a:r>
            <a:r>
              <a:rPr lang="en-US" dirty="0" smtClean="0"/>
              <a:t>): valid += 1</a:t>
            </a:r>
          </a:p>
          <a:p>
            <a:r>
              <a:rPr lang="en-US" dirty="0" smtClean="0"/>
              <a:t>if valid &gt;= x: </a:t>
            </a:r>
            <a:r>
              <a:rPr lang="en-US" b="1" dirty="0" smtClean="0"/>
              <a:t>1</a:t>
            </a:r>
            <a:r>
              <a:rPr lang="en-US" dirty="0" smtClean="0"/>
              <a:t> </a:t>
            </a:r>
          </a:p>
          <a:p>
            <a:r>
              <a:rPr lang="en-US" dirty="0" smtClean="0"/>
              <a:t>else: </a:t>
            </a:r>
            <a:r>
              <a:rPr lang="en-US" b="1" dirty="0" smtClean="0"/>
              <a:t>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397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2 Part 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Due Thursday 5 </a:t>
            </a:r>
            <a:r>
              <a:rPr lang="en-US" b="1" dirty="0" smtClean="0"/>
              <a:t>March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Script</a:t>
            </a:r>
            <a:r>
              <a:rPr lang="en-US" dirty="0" smtClean="0"/>
              <a:t> Language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287" y="1425197"/>
            <a:ext cx="7602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Stack-based (similar to JVML)</a:t>
            </a:r>
          </a:p>
          <a:p>
            <a:r>
              <a:rPr lang="en-US" sz="2800" dirty="0" smtClean="0"/>
              <a:t>~80 </a:t>
            </a:r>
            <a:r>
              <a:rPr lang="en-US" sz="2800" dirty="0" err="1" smtClean="0"/>
              <a:t>opcodes</a:t>
            </a:r>
            <a:r>
              <a:rPr lang="en-US" sz="2800" dirty="0" smtClean="0"/>
              <a:t> (many have been deprecated)</a:t>
            </a:r>
          </a:p>
          <a:p>
            <a:r>
              <a:rPr lang="en-US" sz="2800" dirty="0" smtClean="0"/>
              <a:t>Late addition to </a:t>
            </a:r>
            <a:r>
              <a:rPr lang="en-US" sz="2800" dirty="0" err="1" smtClean="0"/>
              <a:t>bitcoin</a:t>
            </a:r>
            <a:r>
              <a:rPr lang="en-US" sz="2800" dirty="0" smtClean="0"/>
              <a:t> design</a:t>
            </a:r>
          </a:p>
          <a:p>
            <a:endParaRPr lang="en-US" sz="2800" dirty="0"/>
          </a:p>
          <a:p>
            <a:r>
              <a:rPr lang="en-US" sz="2800" dirty="0" smtClean="0"/>
              <a:t>Lots of limitations in what nodes will accept: </a:t>
            </a:r>
            <a:r>
              <a:rPr lang="en-US" sz="2800" dirty="0" err="1" smtClean="0"/>
              <a:t>altcoins</a:t>
            </a:r>
            <a:r>
              <a:rPr lang="en-US" sz="2800" dirty="0" smtClean="0"/>
              <a:t> are taking different approaches</a:t>
            </a:r>
          </a:p>
        </p:txBody>
      </p:sp>
    </p:spTree>
    <p:extLst>
      <p:ext uri="{BB962C8B-B14F-4D97-AF65-F5344CB8AC3E}">
        <p14:creationId xmlns:p14="http://schemas.microsoft.com/office/powerpoint/2010/main" val="300271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6658" y="1543963"/>
            <a:ext cx="16081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OP_1</a:t>
            </a:r>
          </a:p>
          <a:p>
            <a:r>
              <a:rPr lang="en-US" sz="2400" b="1" dirty="0" smtClean="0"/>
              <a:t>OP_DUP</a:t>
            </a:r>
          </a:p>
          <a:p>
            <a:r>
              <a:rPr lang="en-US" sz="2400" b="1" dirty="0" smtClean="0"/>
              <a:t>OP_ADD</a:t>
            </a:r>
          </a:p>
          <a:p>
            <a:r>
              <a:rPr lang="en-US" sz="2400" b="1" dirty="0" smtClean="0"/>
              <a:t>OP_DUP</a:t>
            </a:r>
          </a:p>
          <a:p>
            <a:r>
              <a:rPr lang="en-US" sz="2400" b="1" dirty="0" smtClean="0"/>
              <a:t>OP_SUB</a:t>
            </a:r>
          </a:p>
          <a:p>
            <a:r>
              <a:rPr lang="en-US" sz="2400" b="1" dirty="0" smtClean="0"/>
              <a:t>OP_VERIFY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3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Script Turing-Complete?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Screen Shot 2015-03-03 at 9.4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59" y="1765889"/>
            <a:ext cx="4529741" cy="3377612"/>
          </a:xfrm>
          <a:prstGeom prst="rect">
            <a:avLst/>
          </a:prstGeom>
        </p:spPr>
      </p:pic>
      <p:pic>
        <p:nvPicPr>
          <p:cNvPr id="3" name="Picture 2" descr="Screen Shot 2015-03-03 at 9.44.3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87" b="98063" l="2881" r="100000">
                        <a14:foregroundMark x1="2881" y1="2887" x2="98738" y2="97844"/>
                        <a14:foregroundMark x1="50906" y1="24050" x2="50906" y2="24050"/>
                        <a14:foregroundMark x1="79610" y1="24525" x2="79610" y2="24525"/>
                        <a14:backgroundMark x1="97832" y1="50256" x2="97667" y2="88925"/>
                        <a14:backgroundMark x1="98381" y1="90863" x2="77799" y2="94700"/>
                        <a14:backgroundMark x1="98381" y1="94006" x2="94402" y2="9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1811" cy="38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07" t="7227" r="-1" b="15370"/>
          <a:stretch/>
        </p:blipFill>
        <p:spPr>
          <a:xfrm>
            <a:off x="-123297" y="-120498"/>
            <a:ext cx="9358228" cy="5264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606" y="164446"/>
            <a:ext cx="2013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FF00"/>
                </a:solidFill>
              </a:rPr>
              <a:t>dori-mic.org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08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28914</TotalTime>
  <Words>672</Words>
  <Application>Microsoft Macintosh PowerPoint</Application>
  <PresentationFormat>On-screen Show (16:9)</PresentationFormat>
  <Paragraphs>159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Plan for Today</vt:lpstr>
      <vt:lpstr>Bitcoin (and PointCoin) Transactions</vt:lpstr>
      <vt:lpstr>Script Language</vt:lpstr>
      <vt:lpstr>Interpreting Script</vt:lpstr>
      <vt:lpstr>Is Script Turing-Complete?</vt:lpstr>
      <vt:lpstr>PowerPoint Presentation</vt:lpstr>
      <vt:lpstr>PowerPoint Presentation</vt:lpstr>
      <vt:lpstr>PowerPoint Presentation</vt:lpstr>
      <vt:lpstr>Interpreting Script</vt:lpstr>
      <vt:lpstr>PowerPoint Presentation</vt:lpstr>
      <vt:lpstr>PowerPoint Presentation</vt:lpstr>
      <vt:lpstr>Interpreting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Unlocking Script</vt:lpstr>
      <vt:lpstr>Unlocking Script</vt:lpstr>
      <vt:lpstr>“Pay-to-Script-Hash”</vt:lpstr>
      <vt:lpstr>Unlocking/Locking (pre-2010)</vt:lpstr>
      <vt:lpstr>OP_RETURN</vt:lpstr>
      <vt:lpstr>Steal any output!</vt:lpstr>
      <vt:lpstr>Steal any output!</vt:lpstr>
      <vt:lpstr>OP_RETURN (fixed July 2010)</vt:lpstr>
      <vt:lpstr>OP_RETURN (fixed July 2010)</vt:lpstr>
      <vt:lpstr>Actual Scripts in Bitcoin</vt:lpstr>
      <vt:lpstr>PowerPoint Presentation</vt:lpstr>
      <vt:lpstr>PowerPoint Presentation</vt:lpstr>
      <vt:lpstr>More Powerful Scripts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303</cp:revision>
  <cp:lastPrinted>2015-03-04T18:13:31Z</cp:lastPrinted>
  <dcterms:created xsi:type="dcterms:W3CDTF">2015-01-10T23:57:16Z</dcterms:created>
  <dcterms:modified xsi:type="dcterms:W3CDTF">2015-03-04T18:50:59Z</dcterms:modified>
</cp:coreProperties>
</file>